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4" r:id="rId2"/>
    <p:sldId id="259" r:id="rId3"/>
    <p:sldId id="258" r:id="rId4"/>
    <p:sldId id="280" r:id="rId5"/>
    <p:sldId id="300" r:id="rId6"/>
    <p:sldId id="304" r:id="rId7"/>
    <p:sldId id="295" r:id="rId8"/>
    <p:sldId id="299" r:id="rId9"/>
    <p:sldId id="269" r:id="rId10"/>
    <p:sldId id="282" r:id="rId11"/>
    <p:sldId id="303" r:id="rId12"/>
    <p:sldId id="260" r:id="rId13"/>
    <p:sldId id="301" r:id="rId14"/>
    <p:sldId id="302" r:id="rId15"/>
    <p:sldId id="298" r:id="rId16"/>
    <p:sldId id="270" r:id="rId17"/>
  </p:sldIdLst>
  <p:sldSz cx="12192000" cy="6858000"/>
  <p:notesSz cx="6858000" cy="9144000"/>
  <p:embeddedFontLst>
    <p:embeddedFont>
      <p:font typeface="汉仪菱心体简" panose="02010600030101010101" charset="-122"/>
      <p:regular r:id="rId19"/>
    </p:embeddedFont>
    <p:embeddedFont>
      <p:font typeface="迷你简菱心" panose="02010600030101010101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0"/>
    <a:srgbClr val="E95644"/>
    <a:srgbClr val="40BEDE"/>
    <a:srgbClr val="41363A"/>
    <a:srgbClr val="215968"/>
    <a:srgbClr val="C5BD98"/>
    <a:srgbClr val="31A6BD"/>
    <a:srgbClr val="F28F00"/>
    <a:srgbClr val="70C4E5"/>
    <a:srgbClr val="3DC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84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AFD40-1008-4E6B-ADA7-F7300AD47AB3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AB73A-3776-4A4C-882B-032FF1F6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37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3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5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7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6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4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7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30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考虑到项目描述中鼓励实现任何可以使项目更酷的功能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2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1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4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8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06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23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8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8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1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7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870A-6703-46A1-A489-AF574D73AAB1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43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705350"/>
          </a:xfrm>
          <a:prstGeom prst="rect">
            <a:avLst/>
          </a:prstGeom>
          <a:solidFill>
            <a:srgbClr val="07519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3348" y="1808747"/>
            <a:ext cx="11090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手势识别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54655" y="5183692"/>
            <a:ext cx="1572126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唐超</a:t>
            </a:r>
          </a:p>
        </p:txBody>
      </p:sp>
    </p:spTree>
    <p:extLst>
      <p:ext uri="{BB962C8B-B14F-4D97-AF65-F5344CB8AC3E}">
        <p14:creationId xmlns:p14="http://schemas.microsoft.com/office/powerpoint/2010/main" val="2705269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769" y="56660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图片测试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picture">
            <a:extLst>
              <a:ext uri="{FF2B5EF4-FFF2-40B4-BE49-F238E27FC236}">
                <a16:creationId xmlns:a16="http://schemas.microsoft.com/office/drawing/2014/main" id="{38A5F3C6-4A7F-49C5-8D44-ECF7FFC84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2" t="11149" r="5220" b="3157"/>
          <a:stretch/>
        </p:blipFill>
        <p:spPr>
          <a:xfrm>
            <a:off x="6849386" y="981118"/>
            <a:ext cx="4620126" cy="58768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669052-DDDF-4589-8E1A-B7212E14F8B0}"/>
              </a:ext>
            </a:extLst>
          </p:cNvPr>
          <p:cNvSpPr txBox="1"/>
          <p:nvPr/>
        </p:nvSpPr>
        <p:spPr>
          <a:xfrm>
            <a:off x="777153" y="1814993"/>
            <a:ext cx="49576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  </a:t>
            </a:r>
            <a:r>
              <a:rPr lang="zh-CN" altLang="en-US" sz="4400" dirty="0"/>
              <a:t>另外下载复杂背景数据集</a:t>
            </a:r>
            <a:r>
              <a:rPr lang="en-US" altLang="zh-CN" sz="4400" dirty="0"/>
              <a:t>111</a:t>
            </a:r>
            <a:r>
              <a:rPr lang="zh-CN" altLang="en-US" sz="4400" dirty="0"/>
              <a:t>张进行测试，预测正确率为</a:t>
            </a:r>
            <a:r>
              <a:rPr lang="en-US" altLang="zh-CN" sz="4400" dirty="0"/>
              <a:t>35%</a:t>
            </a:r>
            <a:r>
              <a:rPr lang="zh-CN" altLang="en-US" sz="4400" dirty="0"/>
              <a:t>。</a:t>
            </a:r>
            <a:endParaRPr lang="en-US" altLang="zh-CN" sz="4400" dirty="0"/>
          </a:p>
          <a:p>
            <a:endParaRPr lang="en-US" altLang="zh-CN" sz="4400" dirty="0"/>
          </a:p>
          <a:p>
            <a:r>
              <a:rPr lang="en-US" altLang="zh-CN" sz="4400" dirty="0"/>
              <a:t>        </a:t>
            </a:r>
            <a:r>
              <a:rPr lang="zh-CN" altLang="en-US" sz="4400" dirty="0"/>
              <a:t>进行肤色提取，预测正确率</a:t>
            </a:r>
            <a:r>
              <a:rPr lang="en-US" altLang="zh-CN" sz="4400" dirty="0"/>
              <a:t>58%</a:t>
            </a:r>
            <a:r>
              <a:rPr lang="zh-CN" altLang="en-US" sz="4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34579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769" y="56660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图片测试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1669052-DDDF-4589-8E1A-B7212E14F8B0}"/>
              </a:ext>
            </a:extLst>
          </p:cNvPr>
          <p:cNvSpPr txBox="1"/>
          <p:nvPr/>
        </p:nvSpPr>
        <p:spPr>
          <a:xfrm>
            <a:off x="268681" y="1671881"/>
            <a:ext cx="1074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  删除其中明显由于肤色提取造成的错误，正确率为</a:t>
            </a:r>
            <a:r>
              <a:rPr lang="en-US" altLang="zh-CN" sz="3200" dirty="0"/>
              <a:t>72%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CF7213-46F1-43CD-8439-1A74F873B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1" y="3102073"/>
            <a:ext cx="2423336" cy="3231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057050-7825-4F20-B7DB-5A8839EF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86" y="3923325"/>
            <a:ext cx="2423337" cy="2423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5B2D80-6C51-4F98-95EB-63667A988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25" y="3102073"/>
            <a:ext cx="2423337" cy="3231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2608E8-F1DA-418F-A9F3-974A4FF63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75" y="4050063"/>
            <a:ext cx="2423337" cy="21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61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81015"/>
            <a:ext cx="7345949" cy="707886"/>
            <a:chOff x="0" y="240951"/>
            <a:chExt cx="6006462" cy="638296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0" y="240951"/>
              <a:ext cx="1013397" cy="527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5068" y="240951"/>
              <a:ext cx="5801394" cy="63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菱心" panose="02010600030101010101" charset="-122"/>
                  <a:ea typeface="迷你简菱心" panose="02010600030101010101" charset="-122"/>
                </a:rPr>
                <a:t>摄像头测试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5B801CA-AA79-445B-9BCE-4A8A12F91E20}"/>
              </a:ext>
            </a:extLst>
          </p:cNvPr>
          <p:cNvSpPr txBox="1"/>
          <p:nvPr/>
        </p:nvSpPr>
        <p:spPr>
          <a:xfrm>
            <a:off x="250800" y="2151727"/>
            <a:ext cx="10986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      </a:t>
            </a:r>
            <a:r>
              <a:rPr lang="zh-CN" altLang="en-US" sz="4000" dirty="0"/>
              <a:t>对摄像头接受的每一帧做肤色提取，并对该帧进行手势预测，并实时返回结果。</a:t>
            </a:r>
            <a:endParaRPr lang="en-US" altLang="zh-CN" sz="4000" dirty="0"/>
          </a:p>
          <a:p>
            <a:r>
              <a:rPr lang="en-US" altLang="zh-CN" sz="4000" dirty="0"/>
              <a:t>         </a:t>
            </a:r>
            <a:r>
              <a:rPr lang="zh-CN" altLang="en-US" sz="4000" dirty="0"/>
              <a:t>该方法对于没有强光和其他肤色干扰的环境，有着极佳的测试效果。</a:t>
            </a:r>
            <a:endParaRPr lang="en-US" altLang="zh-CN" sz="4000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7612B12-5E6C-4E66-BAAD-E55CF38F2F01}"/>
              </a:ext>
            </a:extLst>
          </p:cNvPr>
          <p:cNvCxnSpPr/>
          <p:nvPr/>
        </p:nvCxnSpPr>
        <p:spPr>
          <a:xfrm flipH="1">
            <a:off x="9437" y="93529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6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81015"/>
            <a:ext cx="7345949" cy="707886"/>
            <a:chOff x="0" y="240951"/>
            <a:chExt cx="6006462" cy="638296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0" y="240951"/>
              <a:ext cx="1013397" cy="527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5068" y="240951"/>
              <a:ext cx="5801394" cy="63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菱心" panose="02010600030101010101" charset="-122"/>
                  <a:ea typeface="迷你简菱心" panose="02010600030101010101" charset="-122"/>
                </a:rPr>
                <a:t>摄像头测试</a:t>
              </a:r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7612B12-5E6C-4E66-BAAD-E55CF38F2F01}"/>
              </a:ext>
            </a:extLst>
          </p:cNvPr>
          <p:cNvCxnSpPr/>
          <p:nvPr/>
        </p:nvCxnSpPr>
        <p:spPr>
          <a:xfrm flipH="1">
            <a:off x="9437" y="93529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99B7CDA-3299-41B6-AFEE-A89727571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9" b="6075"/>
          <a:stretch/>
        </p:blipFill>
        <p:spPr>
          <a:xfrm>
            <a:off x="0" y="935293"/>
            <a:ext cx="12192000" cy="59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76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81015"/>
            <a:ext cx="7345949" cy="707886"/>
            <a:chOff x="0" y="240951"/>
            <a:chExt cx="6006462" cy="638296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0" y="240951"/>
              <a:ext cx="1013397" cy="527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5068" y="240951"/>
              <a:ext cx="5801394" cy="63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菱心" panose="02010600030101010101" charset="-122"/>
                  <a:ea typeface="迷你简菱心" panose="02010600030101010101" charset="-122"/>
                </a:rPr>
                <a:t>手机端测试</a:t>
              </a:r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7612B12-5E6C-4E66-BAAD-E55CF38F2F01}"/>
              </a:ext>
            </a:extLst>
          </p:cNvPr>
          <p:cNvCxnSpPr/>
          <p:nvPr/>
        </p:nvCxnSpPr>
        <p:spPr>
          <a:xfrm flipH="1">
            <a:off x="9437" y="93529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521DC35-989E-4A5B-AFE9-D8B036480A8F}"/>
              </a:ext>
            </a:extLst>
          </p:cNvPr>
          <p:cNvSpPr txBox="1"/>
          <p:nvPr/>
        </p:nvSpPr>
        <p:spPr>
          <a:xfrm>
            <a:off x="648740" y="2005264"/>
            <a:ext cx="1048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        在摄像头识别的基础上，利用</a:t>
            </a:r>
            <a:r>
              <a:rPr lang="en-US" altLang="zh-CN" sz="4000" dirty="0"/>
              <a:t>python</a:t>
            </a:r>
            <a:r>
              <a:rPr lang="zh-CN" altLang="en-US" sz="4000" dirty="0"/>
              <a:t>调用</a:t>
            </a:r>
            <a:r>
              <a:rPr lang="en-US" altLang="zh-CN" sz="4000" dirty="0"/>
              <a:t>win32</a:t>
            </a:r>
            <a:r>
              <a:rPr lang="zh-CN" altLang="en-US" sz="4000" dirty="0"/>
              <a:t>的接口与系统交互发送</a:t>
            </a:r>
            <a:r>
              <a:rPr lang="en-US" altLang="zh-CN" sz="4000" dirty="0" err="1"/>
              <a:t>qq</a:t>
            </a:r>
            <a:r>
              <a:rPr lang="zh-CN" altLang="en-US" sz="4000" dirty="0"/>
              <a:t>消息和</a:t>
            </a:r>
            <a:r>
              <a:rPr lang="en-US" altLang="zh-CN" sz="4000" dirty="0" err="1"/>
              <a:t>ip</a:t>
            </a:r>
            <a:r>
              <a:rPr lang="zh-CN" altLang="en-US" sz="4000" dirty="0"/>
              <a:t>摄像头实现了手机端的手势实时识别。</a:t>
            </a:r>
          </a:p>
        </p:txBody>
      </p:sp>
    </p:spTree>
    <p:extLst>
      <p:ext uri="{BB962C8B-B14F-4D97-AF65-F5344CB8AC3E}">
        <p14:creationId xmlns:p14="http://schemas.microsoft.com/office/powerpoint/2010/main" val="1907078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81015"/>
            <a:ext cx="7345949" cy="707886"/>
            <a:chOff x="0" y="240951"/>
            <a:chExt cx="6006462" cy="638296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0" y="240951"/>
              <a:ext cx="1013397" cy="527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5068" y="240951"/>
              <a:ext cx="5801394" cy="63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菱心" panose="02010600030101010101" charset="-122"/>
                  <a:ea typeface="迷你简菱心" panose="02010600030101010101" charset="-122"/>
                </a:rPr>
                <a:t>手机端测试</a:t>
              </a:r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7612B12-5E6C-4E66-BAAD-E55CF38F2F01}"/>
              </a:ext>
            </a:extLst>
          </p:cNvPr>
          <p:cNvCxnSpPr/>
          <p:nvPr/>
        </p:nvCxnSpPr>
        <p:spPr>
          <a:xfrm flipH="1">
            <a:off x="9437" y="93529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testOnPhone1">
            <a:hlinkClick r:id="" action="ppaction://media"/>
            <a:extLst>
              <a:ext uri="{FF2B5EF4-FFF2-40B4-BE49-F238E27FC236}">
                <a16:creationId xmlns:a16="http://schemas.microsoft.com/office/drawing/2014/main" id="{C27BF241-172D-4FDA-9E13-AAB1493C0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9152" y="981686"/>
            <a:ext cx="3693695" cy="58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0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75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19625" y="1952625"/>
            <a:ext cx="2952750" cy="29527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7519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00" dirty="0">
              <a:solidFill>
                <a:srgbClr val="075190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E8D09E-7B6B-4046-AF2C-584C1F2B1A6B}"/>
              </a:ext>
            </a:extLst>
          </p:cNvPr>
          <p:cNvSpPr/>
          <p:nvPr/>
        </p:nvSpPr>
        <p:spPr>
          <a:xfrm>
            <a:off x="4845534" y="2774563"/>
            <a:ext cx="2646878" cy="107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07519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8456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797218" y="-397654"/>
            <a:ext cx="5690216" cy="6299527"/>
            <a:chOff x="-797218" y="-397654"/>
            <a:chExt cx="5690216" cy="6299527"/>
          </a:xfrm>
          <a:solidFill>
            <a:srgbClr val="075190"/>
          </a:solidFill>
        </p:grpSpPr>
        <p:sp>
          <p:nvSpPr>
            <p:cNvPr id="13" name="任意多边形: 形状 12"/>
            <p:cNvSpPr/>
            <p:nvPr/>
          </p:nvSpPr>
          <p:spPr>
            <a:xfrm rot="20816548">
              <a:off x="-797218" y="-397654"/>
              <a:ext cx="5690216" cy="6299527"/>
            </a:xfrm>
            <a:custGeom>
              <a:avLst/>
              <a:gdLst>
                <a:gd name="connsiteX0" fmla="*/ 1461025 w 5690216"/>
                <a:gd name="connsiteY0" fmla="*/ 0 h 6299527"/>
                <a:gd name="connsiteX1" fmla="*/ 5690216 w 5690216"/>
                <a:gd name="connsiteY1" fmla="*/ 980860 h 6299527"/>
                <a:gd name="connsiteX2" fmla="*/ 5690216 w 5690216"/>
                <a:gd name="connsiteY2" fmla="*/ 6299527 h 6299527"/>
                <a:gd name="connsiteX3" fmla="*/ 0 w 5690216"/>
                <a:gd name="connsiteY3" fmla="*/ 6299527 h 62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0216" h="6299527">
                  <a:moveTo>
                    <a:pt x="1461025" y="0"/>
                  </a:moveTo>
                  <a:lnTo>
                    <a:pt x="5690216" y="980860"/>
                  </a:lnTo>
                  <a:lnTo>
                    <a:pt x="5690216" y="6299527"/>
                  </a:lnTo>
                  <a:lnTo>
                    <a:pt x="0" y="6299527"/>
                  </a:lnTo>
                  <a:close/>
                </a:path>
              </a:pathLst>
            </a:custGeom>
            <a:solidFill>
              <a:srgbClr val="075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45240" y="1756609"/>
              <a:ext cx="2866607" cy="31700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096000" y="2644170"/>
            <a:ext cx="5150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模型实现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-83111" y="608852"/>
            <a:ext cx="5859379" cy="6026336"/>
            <a:chOff x="-83111" y="608852"/>
            <a:chExt cx="5859379" cy="602633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660278" y="608852"/>
              <a:ext cx="1102848" cy="4718937"/>
            </a:xfrm>
            <a:prstGeom prst="line">
              <a:avLst/>
            </a:prstGeom>
            <a:ln w="38100">
              <a:solidFill>
                <a:srgbClr val="075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-83111" y="5305924"/>
              <a:ext cx="5859379" cy="1329264"/>
            </a:xfrm>
            <a:prstGeom prst="line">
              <a:avLst/>
            </a:prstGeom>
            <a:ln w="38100">
              <a:solidFill>
                <a:srgbClr val="075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41902" y="-318181"/>
            <a:ext cx="4762182" cy="6426256"/>
            <a:chOff x="541902" y="-318181"/>
            <a:chExt cx="4762182" cy="642625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034639" y="-318181"/>
              <a:ext cx="1251279" cy="53540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41902" y="5027722"/>
              <a:ext cx="4762182" cy="10803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4341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2" decel="5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3132" y="306972"/>
            <a:ext cx="716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环境及实现方法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C9558B-E138-425F-B604-2BA2E45E9BE6}"/>
              </a:ext>
            </a:extLst>
          </p:cNvPr>
          <p:cNvSpPr txBox="1"/>
          <p:nvPr/>
        </p:nvSpPr>
        <p:spPr>
          <a:xfrm>
            <a:off x="2382253" y="2521421"/>
            <a:ext cx="7427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主要方法：卷积神经网络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环境：</a:t>
            </a:r>
            <a:r>
              <a:rPr lang="en-US" altLang="zh-CN" sz="4000" dirty="0"/>
              <a:t>python</a:t>
            </a:r>
            <a:r>
              <a:rPr lang="zh-CN" altLang="en-US" sz="4000" dirty="0"/>
              <a:t>、</a:t>
            </a:r>
            <a:r>
              <a:rPr lang="en-US" altLang="zh-CN" sz="4000" dirty="0" err="1"/>
              <a:t>tensorflow</a:t>
            </a:r>
            <a:r>
              <a:rPr lang="zh-CN" altLang="en-US" sz="4000" dirty="0"/>
              <a:t>、</a:t>
            </a:r>
            <a:endParaRPr lang="en-US" altLang="zh-CN" sz="4000" dirty="0"/>
          </a:p>
          <a:p>
            <a:r>
              <a:rPr lang="en-US" altLang="zh-CN" sz="4000" dirty="0"/>
              <a:t>	     </a:t>
            </a:r>
            <a:r>
              <a:rPr lang="en-US" altLang="zh-CN" sz="4000" dirty="0" err="1"/>
              <a:t>keras</a:t>
            </a:r>
            <a:r>
              <a:rPr lang="zh-CN" altLang="en-US" sz="4000" dirty="0"/>
              <a:t>、</a:t>
            </a:r>
            <a:r>
              <a:rPr lang="en-US" altLang="zh-CN" sz="4000" dirty="0" err="1"/>
              <a:t>jupyternotebook</a:t>
            </a:r>
            <a:endParaRPr lang="zh-CN" altLang="en-US" sz="24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73E243-A9AE-41F1-AD92-71776CFB999B}"/>
              </a:ext>
            </a:extLst>
          </p:cNvPr>
          <p:cNvCxnSpPr/>
          <p:nvPr/>
        </p:nvCxnSpPr>
        <p:spPr>
          <a:xfrm flipH="1">
            <a:off x="0" y="1035441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224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C9558B-E138-425F-B604-2BA2E45E9BE6}"/>
              </a:ext>
            </a:extLst>
          </p:cNvPr>
          <p:cNvSpPr txBox="1"/>
          <p:nvPr/>
        </p:nvSpPr>
        <p:spPr>
          <a:xfrm>
            <a:off x="521368" y="2450235"/>
            <a:ext cx="11149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对原数据集</a:t>
            </a:r>
            <a:r>
              <a:rPr lang="en-US" altLang="zh-CN" sz="3600" b="1" dirty="0"/>
              <a:t>1200</a:t>
            </a:r>
            <a:r>
              <a:rPr lang="zh-CN" altLang="en-US" sz="3600" b="1" dirty="0"/>
              <a:t>张手势图片，</a:t>
            </a:r>
            <a:endParaRPr lang="en-US" altLang="zh-CN" sz="3600" b="1" dirty="0"/>
          </a:p>
          <a:p>
            <a:r>
              <a:rPr lang="zh-CN" altLang="en-US" sz="3600" b="1" dirty="0"/>
              <a:t>训练集：取</a:t>
            </a:r>
            <a:r>
              <a:rPr lang="en-US" altLang="zh-CN" sz="3600" b="1" dirty="0"/>
              <a:t>80%</a:t>
            </a:r>
            <a:r>
              <a:rPr lang="zh-CN" altLang="en-US" sz="3600" b="1" dirty="0"/>
              <a:t>，即</a:t>
            </a:r>
            <a:r>
              <a:rPr lang="en-US" altLang="zh-CN" sz="3600" b="1" dirty="0"/>
              <a:t>960</a:t>
            </a:r>
            <a:r>
              <a:rPr lang="zh-CN" altLang="en-US" sz="3600" b="1" dirty="0"/>
              <a:t>张作为训练集。</a:t>
            </a:r>
            <a:endParaRPr lang="en-US" altLang="zh-CN" sz="3600" b="1" dirty="0"/>
          </a:p>
          <a:p>
            <a:r>
              <a:rPr lang="zh-CN" altLang="en-US" sz="3600" b="1" dirty="0"/>
              <a:t>验证集：取剩下</a:t>
            </a:r>
            <a:r>
              <a:rPr lang="en-US" altLang="zh-CN" sz="3600" b="1" dirty="0"/>
              <a:t>20%</a:t>
            </a:r>
            <a:r>
              <a:rPr lang="zh-CN" altLang="en-US" sz="3600" b="1" dirty="0"/>
              <a:t>，即</a:t>
            </a:r>
            <a:r>
              <a:rPr lang="en-US" altLang="zh-CN" sz="3600" b="1" dirty="0"/>
              <a:t>240</a:t>
            </a:r>
            <a:r>
              <a:rPr lang="zh-CN" altLang="en-US" sz="3600" b="1" dirty="0"/>
              <a:t>张作为验证集。</a:t>
            </a:r>
            <a:endParaRPr lang="en-US" altLang="zh-CN" sz="3600" b="1" dirty="0"/>
          </a:p>
          <a:p>
            <a:r>
              <a:rPr lang="zh-CN" altLang="en-US" sz="3600" b="1" dirty="0"/>
              <a:t>另外下载了复杂背景的手势数据集约</a:t>
            </a:r>
            <a:r>
              <a:rPr lang="en-US" altLang="zh-CN" sz="3600" b="1" dirty="0"/>
              <a:t>100</a:t>
            </a:r>
            <a:r>
              <a:rPr lang="zh-CN" altLang="en-US" sz="3600" b="1" dirty="0"/>
              <a:t>张进行测试。</a:t>
            </a:r>
            <a:endParaRPr lang="zh-CN" altLang="zh-CN" sz="3600" b="1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787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肤色提取原理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E4B065A-88A7-44B2-9619-8B35DE71A295}"/>
              </a:ext>
            </a:extLst>
          </p:cNvPr>
          <p:cNvSpPr txBox="1"/>
          <p:nvPr/>
        </p:nvSpPr>
        <p:spPr>
          <a:xfrm>
            <a:off x="986292" y="1732547"/>
            <a:ext cx="9874213" cy="418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  肤色</a:t>
            </a:r>
            <a:r>
              <a:rPr lang="en-US" altLang="zh-CN" sz="3200" dirty="0" err="1"/>
              <a:t>YCbCr</a:t>
            </a:r>
            <a:r>
              <a:rPr lang="zh-CN" altLang="en-US" sz="3200" dirty="0"/>
              <a:t>颜色空间是一种常用的肤色检测的色彩模型，其中</a:t>
            </a:r>
            <a:r>
              <a:rPr lang="en-US" altLang="zh-CN" sz="3200" dirty="0"/>
              <a:t>Y</a:t>
            </a:r>
            <a:r>
              <a:rPr lang="zh-CN" altLang="en-US" sz="3200" dirty="0"/>
              <a:t>代表亮度，</a:t>
            </a:r>
            <a:r>
              <a:rPr lang="en-US" altLang="zh-CN" sz="3200" dirty="0"/>
              <a:t>Cr</a:t>
            </a:r>
            <a:r>
              <a:rPr lang="zh-CN" altLang="en-US" sz="3200" dirty="0"/>
              <a:t>代表光源中的红色分量，</a:t>
            </a:r>
            <a:r>
              <a:rPr lang="en-US" altLang="zh-CN" sz="3200" dirty="0" err="1"/>
              <a:t>Cb</a:t>
            </a:r>
            <a:r>
              <a:rPr lang="zh-CN" altLang="en-US" sz="3200" dirty="0"/>
              <a:t>代表光源中的蓝色分量。人的肤色在外观上的差异是由色度引起的，不同人的肤色分布集中在较小的区域内。肤色的</a:t>
            </a:r>
            <a:r>
              <a:rPr lang="en-US" altLang="zh-CN" sz="3200" dirty="0" err="1"/>
              <a:t>YCbCr</a:t>
            </a:r>
            <a:r>
              <a:rPr lang="zh-CN" altLang="en-US" sz="3200" dirty="0"/>
              <a:t>颜色空间</a:t>
            </a:r>
            <a:r>
              <a:rPr lang="en-US" altLang="zh-CN" sz="3200" dirty="0" err="1"/>
              <a:t>CbCr</a:t>
            </a:r>
            <a:r>
              <a:rPr lang="zh-CN" altLang="en-US" sz="3200" dirty="0"/>
              <a:t>平面分布在近似的椭圆区域内，通过判断当前像素点的</a:t>
            </a:r>
            <a:r>
              <a:rPr lang="en-US" altLang="zh-CN" sz="3200" dirty="0" err="1"/>
              <a:t>CbCr</a:t>
            </a:r>
            <a:r>
              <a:rPr lang="zh-CN" altLang="en-US" sz="3200" dirty="0"/>
              <a:t>是否落在肤色分布的椭圆区域内，就可以很容易地确认当前像素点是否属于肤色。</a:t>
            </a:r>
          </a:p>
        </p:txBody>
      </p:sp>
    </p:spTree>
    <p:extLst>
      <p:ext uri="{BB962C8B-B14F-4D97-AF65-F5344CB8AC3E}">
        <p14:creationId xmlns:p14="http://schemas.microsoft.com/office/powerpoint/2010/main" val="2159632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数据增强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98B0B6F-91D1-43E8-8E86-905304288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78" y="1089457"/>
            <a:ext cx="2408129" cy="2339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AC6DA2-8FF4-45C8-A4A5-E1191B408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39" y="3579353"/>
            <a:ext cx="2362405" cy="2347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E56A48-D0E1-4973-9091-ED7F6729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5369"/>
            <a:ext cx="2415749" cy="23166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E93B28-4EC8-417B-93F6-B2CEE6C70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79" y="3579353"/>
            <a:ext cx="2423370" cy="2385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993BC18-DCAC-4912-83A7-1CA5386D1D04}"/>
              </a:ext>
            </a:extLst>
          </p:cNvPr>
          <p:cNvSpPr txBox="1"/>
          <p:nvPr/>
        </p:nvSpPr>
        <p:spPr>
          <a:xfrm>
            <a:off x="529389" y="2069431"/>
            <a:ext cx="5005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</a:t>
            </a:r>
            <a:r>
              <a:rPr lang="zh-CN" altLang="en-US" sz="4400" dirty="0"/>
              <a:t>随机旋转、拉伸、平移、对称，以增强模型的鲁棒性。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5944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C9558B-E138-425F-B604-2BA2E45E9BE6}"/>
              </a:ext>
            </a:extLst>
          </p:cNvPr>
          <p:cNvSpPr txBox="1"/>
          <p:nvPr/>
        </p:nvSpPr>
        <p:spPr>
          <a:xfrm>
            <a:off x="1593925" y="2650548"/>
            <a:ext cx="2994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4</a:t>
            </a:r>
            <a:r>
              <a:rPr lang="zh-CN" altLang="en-US" sz="4000" dirty="0"/>
              <a:t>*卷积层、</a:t>
            </a:r>
            <a:r>
              <a:rPr lang="en-US" altLang="zh-CN" sz="4000" dirty="0"/>
              <a:t>4</a:t>
            </a:r>
            <a:r>
              <a:rPr lang="zh-CN" altLang="en-US" sz="4000" dirty="0"/>
              <a:t>*池化层、</a:t>
            </a:r>
            <a:r>
              <a:rPr lang="en-US" altLang="zh-CN" sz="4000" dirty="0"/>
              <a:t>2</a:t>
            </a:r>
            <a:r>
              <a:rPr lang="zh-CN" altLang="en-US" sz="4000" dirty="0"/>
              <a:t>*全连接</a:t>
            </a:r>
            <a:endParaRPr lang="en-US" altLang="zh-CN" sz="4000" dirty="0"/>
          </a:p>
          <a:p>
            <a:endParaRPr lang="en-US" altLang="zh-CN" sz="4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24BC165-8805-4241-801C-7208E19B0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4"/>
          <a:stretch/>
        </p:blipFill>
        <p:spPr>
          <a:xfrm>
            <a:off x="5534527" y="1154861"/>
            <a:ext cx="5197049" cy="55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3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C9558B-E138-425F-B604-2BA2E45E9BE6}"/>
              </a:ext>
            </a:extLst>
          </p:cNvPr>
          <p:cNvSpPr txBox="1"/>
          <p:nvPr/>
        </p:nvSpPr>
        <p:spPr>
          <a:xfrm>
            <a:off x="1134551" y="2657249"/>
            <a:ext cx="6521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Loss</a:t>
            </a:r>
            <a:r>
              <a:rPr lang="zh-CN" altLang="en-US" sz="4000" b="1" dirty="0"/>
              <a:t>函数：类别交叉熵</a:t>
            </a:r>
            <a:endParaRPr lang="en-US" altLang="zh-CN" sz="4000" b="1" dirty="0"/>
          </a:p>
          <a:p>
            <a:r>
              <a:rPr lang="en-US" altLang="zh-CN" sz="4000" b="1" dirty="0" err="1"/>
              <a:t>Batchsize</a:t>
            </a:r>
            <a:r>
              <a:rPr lang="en-US" altLang="zh-CN" sz="4000" b="1" dirty="0"/>
              <a:t>=10</a:t>
            </a:r>
          </a:p>
          <a:p>
            <a:r>
              <a:rPr lang="en-US" altLang="zh-CN" sz="4000" b="1" dirty="0"/>
              <a:t>Epochs=100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83E9DC6-7082-4C87-AA6A-99F110532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77" y="939103"/>
            <a:ext cx="4309572" cy="57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9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797218" y="-397654"/>
            <a:ext cx="5690216" cy="6299527"/>
            <a:chOff x="-797218" y="-397654"/>
            <a:chExt cx="5690216" cy="6299527"/>
          </a:xfrm>
          <a:solidFill>
            <a:srgbClr val="075190"/>
          </a:solidFill>
        </p:grpSpPr>
        <p:sp>
          <p:nvSpPr>
            <p:cNvPr id="13" name="任意多边形: 形状 12"/>
            <p:cNvSpPr/>
            <p:nvPr/>
          </p:nvSpPr>
          <p:spPr>
            <a:xfrm rot="20816548">
              <a:off x="-797218" y="-397654"/>
              <a:ext cx="5690216" cy="6299527"/>
            </a:xfrm>
            <a:custGeom>
              <a:avLst/>
              <a:gdLst>
                <a:gd name="connsiteX0" fmla="*/ 1461025 w 5690216"/>
                <a:gd name="connsiteY0" fmla="*/ 0 h 6299527"/>
                <a:gd name="connsiteX1" fmla="*/ 5690216 w 5690216"/>
                <a:gd name="connsiteY1" fmla="*/ 980860 h 6299527"/>
                <a:gd name="connsiteX2" fmla="*/ 5690216 w 5690216"/>
                <a:gd name="connsiteY2" fmla="*/ 6299527 h 6299527"/>
                <a:gd name="connsiteX3" fmla="*/ 0 w 5690216"/>
                <a:gd name="connsiteY3" fmla="*/ 6299527 h 62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0216" h="6299527">
                  <a:moveTo>
                    <a:pt x="1461025" y="0"/>
                  </a:moveTo>
                  <a:lnTo>
                    <a:pt x="5690216" y="980860"/>
                  </a:lnTo>
                  <a:lnTo>
                    <a:pt x="5690216" y="6299527"/>
                  </a:lnTo>
                  <a:lnTo>
                    <a:pt x="0" y="6299527"/>
                  </a:lnTo>
                  <a:close/>
                </a:path>
              </a:pathLst>
            </a:custGeom>
            <a:solidFill>
              <a:srgbClr val="075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45240" y="1756609"/>
              <a:ext cx="2866607" cy="31700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531059" y="2497976"/>
            <a:ext cx="5855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迷你简菱心" panose="02010600030101010101" charset="-122"/>
                <a:ea typeface="迷你简菱心" panose="02010600030101010101" charset="-122"/>
              </a:rPr>
              <a:t>测试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-83111" y="611310"/>
            <a:ext cx="5859379" cy="6023878"/>
            <a:chOff x="-83111" y="611310"/>
            <a:chExt cx="5859379" cy="6023878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660278" y="611310"/>
              <a:ext cx="1102848" cy="4718937"/>
            </a:xfrm>
            <a:prstGeom prst="line">
              <a:avLst/>
            </a:prstGeom>
            <a:ln w="38100">
              <a:solidFill>
                <a:srgbClr val="075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-83111" y="5305924"/>
              <a:ext cx="5859379" cy="1329264"/>
            </a:xfrm>
            <a:prstGeom prst="line">
              <a:avLst/>
            </a:prstGeom>
            <a:ln w="38100">
              <a:solidFill>
                <a:srgbClr val="3B6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41902" y="-313265"/>
            <a:ext cx="4762182" cy="6421340"/>
            <a:chOff x="541902" y="-313265"/>
            <a:chExt cx="4762182" cy="642134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037097" y="-313265"/>
              <a:ext cx="1251279" cy="53540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41902" y="5027722"/>
              <a:ext cx="4762182" cy="10803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15371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2" decel="5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6"/>
  <p:tag name="MH_SECTIONID" val="267,268,"/>
</p:tagLst>
</file>

<file path=ppt/theme/theme1.xml><?xml version="1.0" encoding="utf-8"?>
<a:theme xmlns:a="http://schemas.openxmlformats.org/drawingml/2006/main" name="Office 主题">
  <a:themeElements>
    <a:clrScheme name="山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7519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930D1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398</Words>
  <Application>Microsoft Office PowerPoint</Application>
  <PresentationFormat>宽屏</PresentationFormat>
  <Paragraphs>55</Paragraphs>
  <Slides>16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Arial</vt:lpstr>
      <vt:lpstr>Calibri</vt:lpstr>
      <vt:lpstr>Calibri Light</vt:lpstr>
      <vt:lpstr>微软雅黑</vt:lpstr>
      <vt:lpstr>迷你简菱心</vt:lpstr>
      <vt:lpstr>汉仪菱心体简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苏宁云商集团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</dc:creator>
  <cp:lastModifiedBy>超 唐</cp:lastModifiedBy>
  <cp:revision>123</cp:revision>
  <dcterms:created xsi:type="dcterms:W3CDTF">2016-04-17T01:35:25Z</dcterms:created>
  <dcterms:modified xsi:type="dcterms:W3CDTF">2018-12-28T06:28:21Z</dcterms:modified>
</cp:coreProperties>
</file>